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60" d="100"/>
          <a:sy n="60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graficas%20ETC%202016%20comple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4013392451344"/>
          <c:y val="0.323066412026207"/>
          <c:w val="0.89896173152478"/>
          <c:h val="0.508038230493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F'!$B$5</c:f>
              <c:strCache>
                <c:ptCount val="1"/>
                <c:pt idx="0">
                  <c:v>En la escuela me preguntan acerca de las necesidades de aprendizaje de mis hijos.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'[graficas ETC 2016 completo.xlsx]padres de F'!$A$6:$A$11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F'!$B$6:$B$11</c:f>
              <c:numCache>
                <c:formatCode>General</c:formatCode>
                <c:ptCount val="6"/>
                <c:pt idx="0">
                  <c:v>518.0</c:v>
                </c:pt>
                <c:pt idx="1">
                  <c:v>545.0</c:v>
                </c:pt>
                <c:pt idx="2">
                  <c:v>218.0</c:v>
                </c:pt>
                <c:pt idx="3">
                  <c:v>59.0</c:v>
                </c:pt>
                <c:pt idx="4">
                  <c:v>160.0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6090152"/>
        <c:axId val="-2095802440"/>
      </c:barChart>
      <c:catAx>
        <c:axId val="-2096090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s-ES"/>
          </a:p>
        </c:txPr>
        <c:crossAx val="-2095802440"/>
        <c:crosses val="autoZero"/>
        <c:auto val="1"/>
        <c:lblAlgn val="ctr"/>
        <c:lblOffset val="100"/>
        <c:noMultiLvlLbl val="0"/>
      </c:catAx>
      <c:valAx>
        <c:axId val="-2095802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s-ES"/>
          </a:p>
        </c:txPr>
        <c:crossAx val="-2096090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32067144054701"/>
          <c:y val="0.0565042851263788"/>
          <c:w val="0.9"/>
          <c:h val="0.186171443913639"/>
        </c:manualLayout>
      </c:layout>
      <c:overlay val="0"/>
      <c:txPr>
        <a:bodyPr rot="0" vert="horz"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0972607981829"/>
          <c:y val="0.0720381616440114"/>
          <c:w val="0.923776707189661"/>
          <c:h val="0.5323107682870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F'!$B$136</c:f>
              <c:strCache>
                <c:ptCount val="1"/>
                <c:pt idx="0">
                  <c:v>El director da respuesta a la solicitud de nuevos servicios escolares.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F'!$A$137:$A$142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F'!$B$137:$B$142</c:f>
              <c:numCache>
                <c:formatCode>General</c:formatCode>
                <c:ptCount val="6"/>
                <c:pt idx="0">
                  <c:v>102.0</c:v>
                </c:pt>
                <c:pt idx="1">
                  <c:v>444.0</c:v>
                </c:pt>
                <c:pt idx="2">
                  <c:v>502.0</c:v>
                </c:pt>
                <c:pt idx="3">
                  <c:v>201.0</c:v>
                </c:pt>
                <c:pt idx="4">
                  <c:v>200.0</c:v>
                </c:pt>
                <c:pt idx="5">
                  <c:v>41.0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5718168"/>
        <c:axId val="-2095706328"/>
      </c:barChart>
      <c:catAx>
        <c:axId val="-2095718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706328"/>
        <c:crosses val="autoZero"/>
        <c:auto val="1"/>
        <c:lblAlgn val="ctr"/>
        <c:lblOffset val="100"/>
        <c:noMultiLvlLbl val="0"/>
      </c:catAx>
      <c:valAx>
        <c:axId val="-2095706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5718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95878235751583"/>
          <c:y val="0.277522268767523"/>
          <c:w val="0.924538940117764"/>
          <c:h val="0.578253151610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F'!$B$152</c:f>
              <c:strCache>
                <c:ptCount val="1"/>
                <c:pt idx="0">
                  <c:v>El director toma en cuenta las opiniones de la Asociación de Padres de Familia para tomar decisiones.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F'!$A$153:$A$158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F'!$B$153:$B$158</c:f>
              <c:numCache>
                <c:formatCode>General</c:formatCode>
                <c:ptCount val="6"/>
                <c:pt idx="0">
                  <c:v>109.0</c:v>
                </c:pt>
                <c:pt idx="1">
                  <c:v>256.0</c:v>
                </c:pt>
                <c:pt idx="2">
                  <c:v>387.0</c:v>
                </c:pt>
                <c:pt idx="3">
                  <c:v>125.0</c:v>
                </c:pt>
                <c:pt idx="4">
                  <c:v>107.0</c:v>
                </c:pt>
                <c:pt idx="5">
                  <c:v>516.0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6724952"/>
        <c:axId val="-2117498376"/>
      </c:barChart>
      <c:catAx>
        <c:axId val="-2096724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17498376"/>
        <c:crosses val="autoZero"/>
        <c:auto val="1"/>
        <c:lblAlgn val="ctr"/>
        <c:lblOffset val="100"/>
        <c:noMultiLvlLbl val="0"/>
      </c:catAx>
      <c:valAx>
        <c:axId val="-2117498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6724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993834018442395"/>
          <c:y val="0.0457477763908585"/>
          <c:w val="0.9"/>
          <c:h val="0.256556052595463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9612134599424"/>
          <c:y val="0.0273248199339353"/>
          <c:w val="0.926018568742906"/>
          <c:h val="0.59192855723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F'!$B$152</c:f>
              <c:strCache>
                <c:ptCount val="1"/>
                <c:pt idx="0">
                  <c:v>El director toma en cuenta las opiniones de la Asociación de Padres de Familia para tomar decisiones.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F'!$A$153:$A$158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F'!$B$153:$B$158</c:f>
              <c:numCache>
                <c:formatCode>General</c:formatCode>
                <c:ptCount val="6"/>
                <c:pt idx="0">
                  <c:v>109.0</c:v>
                </c:pt>
                <c:pt idx="1">
                  <c:v>256.0</c:v>
                </c:pt>
                <c:pt idx="2">
                  <c:v>387.0</c:v>
                </c:pt>
                <c:pt idx="3">
                  <c:v>125.0</c:v>
                </c:pt>
                <c:pt idx="4">
                  <c:v>107.0</c:v>
                </c:pt>
                <c:pt idx="5">
                  <c:v>516.0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4459640"/>
        <c:axId val="-2134457528"/>
      </c:barChart>
      <c:catAx>
        <c:axId val="-2134459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34457528"/>
        <c:crosses val="autoZero"/>
        <c:auto val="1"/>
        <c:lblAlgn val="ctr"/>
        <c:lblOffset val="100"/>
        <c:noMultiLvlLbl val="0"/>
      </c:catAx>
      <c:valAx>
        <c:axId val="-2134457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344596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9289181254704"/>
          <c:y val="0.337834137365019"/>
          <c:w val="0.939208392895696"/>
          <c:h val="0.552548151926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F'!$B$182</c:f>
              <c:strCache>
                <c:ptCount val="1"/>
                <c:pt idx="0">
                  <c:v>El director permite que la Asociación de Padres de Familia colabore en la organización de las actividades.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F'!$A$183:$A$188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F'!$B$183:$B$188</c:f>
              <c:numCache>
                <c:formatCode>General</c:formatCode>
                <c:ptCount val="6"/>
                <c:pt idx="0">
                  <c:v>15.0</c:v>
                </c:pt>
                <c:pt idx="1">
                  <c:v>12.0</c:v>
                </c:pt>
                <c:pt idx="2">
                  <c:v>8.0</c:v>
                </c:pt>
                <c:pt idx="3">
                  <c:v>8.0</c:v>
                </c:pt>
                <c:pt idx="4">
                  <c:v>10.0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5430344"/>
        <c:axId val="-2095185368"/>
      </c:barChart>
      <c:catAx>
        <c:axId val="-2095430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185368"/>
        <c:crosses val="autoZero"/>
        <c:auto val="1"/>
        <c:lblAlgn val="ctr"/>
        <c:lblOffset val="100"/>
        <c:noMultiLvlLbl val="0"/>
      </c:catAx>
      <c:valAx>
        <c:axId val="-2095185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5430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467338822864695"/>
          <c:y val="0.0587434729474502"/>
          <c:w val="0.899999909989414"/>
          <c:h val="0.245715656006923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7300753262965"/>
          <c:y val="0.0273248199339353"/>
          <c:w val="0.918793139227009"/>
          <c:h val="0.493578178324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F'!$B$198</c:f>
              <c:strCache>
                <c:ptCount val="1"/>
                <c:pt idx="0">
                  <c:v>La Asociación de Padres de familia ha participado en la elaboración del Proyecto Escolar.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F'!$A$199:$A$204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F'!$B$199:$B$204</c:f>
              <c:numCache>
                <c:formatCode>General</c:formatCode>
                <c:ptCount val="6"/>
                <c:pt idx="0">
                  <c:v>157.0</c:v>
                </c:pt>
                <c:pt idx="1">
                  <c:v>201.0</c:v>
                </c:pt>
                <c:pt idx="2">
                  <c:v>102.0</c:v>
                </c:pt>
                <c:pt idx="3">
                  <c:v>76.0</c:v>
                </c:pt>
                <c:pt idx="4">
                  <c:v>52.0</c:v>
                </c:pt>
                <c:pt idx="5">
                  <c:v>912.0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3024952"/>
        <c:axId val="-2095922776"/>
      </c:barChart>
      <c:catAx>
        <c:axId val="-2123024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922776"/>
        <c:crosses val="autoZero"/>
        <c:auto val="1"/>
        <c:lblAlgn val="ctr"/>
        <c:lblOffset val="100"/>
        <c:noMultiLvlLbl val="0"/>
      </c:catAx>
      <c:valAx>
        <c:axId val="-2095922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23024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7905043517753"/>
          <c:y val="0.388889658174357"/>
          <c:w val="0.91707575837117"/>
          <c:h val="0.50485583021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F'!$B$214</c:f>
              <c:strCache>
                <c:ptCount val="1"/>
                <c:pt idx="0">
                  <c:v>En la escuela se realizan actividades  para mejorar las condiciones del edificio y mobiliario.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F'!$A$215:$A$220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F'!$B$215:$B$220</c:f>
              <c:numCache>
                <c:formatCode>General</c:formatCode>
                <c:ptCount val="6"/>
                <c:pt idx="0">
                  <c:v>302.0</c:v>
                </c:pt>
                <c:pt idx="1">
                  <c:v>276.0</c:v>
                </c:pt>
                <c:pt idx="2">
                  <c:v>430.0</c:v>
                </c:pt>
                <c:pt idx="3">
                  <c:v>107.0</c:v>
                </c:pt>
                <c:pt idx="4">
                  <c:v>98.0</c:v>
                </c:pt>
                <c:pt idx="5">
                  <c:v>287.0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6242792"/>
        <c:axId val="-2096240408"/>
      </c:barChart>
      <c:catAx>
        <c:axId val="-2096242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6240408"/>
        <c:crosses val="autoZero"/>
        <c:auto val="1"/>
        <c:lblAlgn val="ctr"/>
        <c:lblOffset val="100"/>
        <c:noMultiLvlLbl val="0"/>
      </c:catAx>
      <c:valAx>
        <c:axId val="-2096240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6242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209280775884487"/>
          <c:y val="0.074669389535858"/>
          <c:w val="0.944576823576379"/>
          <c:h val="0.300904940598786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0604377291412"/>
          <c:y val="0.026945308545964"/>
          <c:w val="0.924538940117764"/>
          <c:h val="0.446150659186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F'!$B$229</c:f>
              <c:strCache>
                <c:ptCount val="1"/>
                <c:pt idx="0">
                  <c:v>El director y la Asociación de Padres de Familia llevan un control de los productos y servicios que solicita la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F'!$A$230:$A$235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F'!$B$230:$B$235</c:f>
              <c:numCache>
                <c:formatCode>General</c:formatCode>
                <c:ptCount val="6"/>
                <c:pt idx="0">
                  <c:v>456.0</c:v>
                </c:pt>
                <c:pt idx="1">
                  <c:v>576.0</c:v>
                </c:pt>
                <c:pt idx="2">
                  <c:v>230.0</c:v>
                </c:pt>
                <c:pt idx="3">
                  <c:v>92.0</c:v>
                </c:pt>
                <c:pt idx="4">
                  <c:v>67.0</c:v>
                </c:pt>
                <c:pt idx="5">
                  <c:v>169.0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3896024"/>
        <c:axId val="-2134523016"/>
      </c:barChart>
      <c:catAx>
        <c:axId val="-2133896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34523016"/>
        <c:crosses val="autoZero"/>
        <c:auto val="1"/>
        <c:lblAlgn val="ctr"/>
        <c:lblOffset val="100"/>
        <c:noMultiLvlLbl val="0"/>
      </c:catAx>
      <c:valAx>
        <c:axId val="-2134523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33896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F'!$B$244</c:f>
              <c:strCache>
                <c:ptCount val="1"/>
                <c:pt idx="0">
                  <c:v>La comunidad participa en las actividades que organiza la escuela para conservar el medio ambiente.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F'!$A$245:$A$250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F'!$B$245:$B$250</c:f>
              <c:numCache>
                <c:formatCode>General</c:formatCode>
                <c:ptCount val="6"/>
                <c:pt idx="0">
                  <c:v>487.0</c:v>
                </c:pt>
                <c:pt idx="1">
                  <c:v>589.0</c:v>
                </c:pt>
                <c:pt idx="2">
                  <c:v>205.0</c:v>
                </c:pt>
                <c:pt idx="3">
                  <c:v>62.0</c:v>
                </c:pt>
                <c:pt idx="4">
                  <c:v>52.0</c:v>
                </c:pt>
                <c:pt idx="5">
                  <c:v>105.0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8037736"/>
        <c:axId val="-2118005944"/>
      </c:barChart>
      <c:catAx>
        <c:axId val="-211803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18005944"/>
        <c:crosses val="autoZero"/>
        <c:auto val="1"/>
        <c:lblAlgn val="ctr"/>
        <c:lblOffset val="100"/>
        <c:noMultiLvlLbl val="0"/>
      </c:catAx>
      <c:valAx>
        <c:axId val="-211800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18037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46721049375558"/>
          <c:y val="0.273500206901327"/>
          <c:w val="0.928643869771976"/>
          <c:h val="0.61370475744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F'!$B$260</c:f>
              <c:strCache>
                <c:ptCount val="1"/>
                <c:pt idx="0">
                  <c:v>La escuela prepara a mi hijo para que resuelva sus problemas cotidianos y para su vida futura.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F'!$A$261:$A$266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F'!$B$261:$B$266</c:f>
              <c:numCache>
                <c:formatCode>General</c:formatCode>
                <c:ptCount val="6"/>
                <c:pt idx="0">
                  <c:v>90.0</c:v>
                </c:pt>
                <c:pt idx="1">
                  <c:v>125.0</c:v>
                </c:pt>
                <c:pt idx="2">
                  <c:v>345.0</c:v>
                </c:pt>
                <c:pt idx="3">
                  <c:v>265.0</c:v>
                </c:pt>
                <c:pt idx="4">
                  <c:v>207.0</c:v>
                </c:pt>
                <c:pt idx="5">
                  <c:v>468.0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6692120"/>
        <c:axId val="-2096634392"/>
      </c:barChart>
      <c:catAx>
        <c:axId val="-2096692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6634392"/>
        <c:crosses val="autoZero"/>
        <c:auto val="1"/>
        <c:lblAlgn val="ctr"/>
        <c:lblOffset val="100"/>
        <c:noMultiLvlLbl val="0"/>
      </c:catAx>
      <c:valAx>
        <c:axId val="-2096634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6692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66709866247636"/>
          <c:y val="0.0442410585619311"/>
          <c:w val="0.899999908076685"/>
          <c:h val="0.252837848934659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1143519039355"/>
          <c:y val="0.0289561524673046"/>
          <c:w val="0.925812434260899"/>
          <c:h val="0.419353902634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F'!$B$276</c:f>
              <c:strCache>
                <c:ptCount val="1"/>
                <c:pt idx="0">
                  <c:v>Lo que aprenden los niños en la escuela ayuda a resolver algunos problemas de la comunidad (limpieza, reciclaje de la basura, etc.).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F'!$A$277:$A$282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F'!$B$277:$B$282</c:f>
              <c:numCache>
                <c:formatCode>General</c:formatCode>
                <c:ptCount val="6"/>
                <c:pt idx="0">
                  <c:v>230.0</c:v>
                </c:pt>
                <c:pt idx="1">
                  <c:v>576.0</c:v>
                </c:pt>
                <c:pt idx="2">
                  <c:v>302.0</c:v>
                </c:pt>
                <c:pt idx="3">
                  <c:v>87.0</c:v>
                </c:pt>
                <c:pt idx="4">
                  <c:v>105.0</c:v>
                </c:pt>
                <c:pt idx="5">
                  <c:v>200.0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4324024"/>
        <c:axId val="-2094321304"/>
      </c:barChart>
      <c:catAx>
        <c:axId val="-2094324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4321304"/>
        <c:crosses val="autoZero"/>
        <c:auto val="1"/>
        <c:lblAlgn val="ctr"/>
        <c:lblOffset val="100"/>
        <c:noMultiLvlLbl val="0"/>
      </c:catAx>
      <c:valAx>
        <c:axId val="-2094321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4324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3962893011888"/>
          <c:y val="0.0281168437001364"/>
          <c:w val="0.921394729289338"/>
          <c:h val="0.56732001597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F'!$B$13</c:f>
              <c:strCache>
                <c:ptCount val="1"/>
                <c:pt idx="0">
                  <c:v>La escuela me orienta para atender los problemas escolares de mi hijo.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F'!$A$14:$A$19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F'!$B$14:$B$19</c:f>
              <c:numCache>
                <c:formatCode>General</c:formatCode>
                <c:ptCount val="6"/>
                <c:pt idx="0">
                  <c:v>681.0</c:v>
                </c:pt>
                <c:pt idx="1">
                  <c:v>400.0</c:v>
                </c:pt>
                <c:pt idx="2">
                  <c:v>143.0</c:v>
                </c:pt>
                <c:pt idx="3">
                  <c:v>141.0</c:v>
                </c:pt>
                <c:pt idx="4">
                  <c:v>135.0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4680504"/>
        <c:axId val="-2134697800"/>
      </c:barChart>
      <c:catAx>
        <c:axId val="-2134680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4697800"/>
        <c:crosses val="autoZero"/>
        <c:auto val="1"/>
        <c:lblAlgn val="ctr"/>
        <c:lblOffset val="100"/>
        <c:noMultiLvlLbl val="0"/>
      </c:catAx>
      <c:valAx>
        <c:axId val="-2134697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346805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 b="1" i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2419731140984"/>
          <c:y val="0.350254578570804"/>
          <c:w val="0.924538940117764"/>
          <c:h val="0.54764915550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F'!$B$291</c:f>
              <c:strCache>
                <c:ptCount val="1"/>
                <c:pt idx="0">
                  <c:v>La escuela colabora con la comunidad en la solución de problemas educativos, sociales y de salud que se presentan.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F'!$A$292:$A$297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F'!$B$292:$B$297</c:f>
              <c:numCache>
                <c:formatCode>General</c:formatCode>
                <c:ptCount val="6"/>
                <c:pt idx="0">
                  <c:v>276.0</c:v>
                </c:pt>
                <c:pt idx="1">
                  <c:v>652.0</c:v>
                </c:pt>
                <c:pt idx="2">
                  <c:v>309.0</c:v>
                </c:pt>
                <c:pt idx="3">
                  <c:v>145.0</c:v>
                </c:pt>
                <c:pt idx="4">
                  <c:v>98.0</c:v>
                </c:pt>
                <c:pt idx="5">
                  <c:v>20.0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4274984"/>
        <c:axId val="-2094266520"/>
      </c:barChart>
      <c:catAx>
        <c:axId val="-2094274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4266520"/>
        <c:crosses val="autoZero"/>
        <c:auto val="1"/>
        <c:lblAlgn val="ctr"/>
        <c:lblOffset val="100"/>
        <c:noMultiLvlLbl val="0"/>
      </c:catAx>
      <c:valAx>
        <c:axId val="-2094266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4274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88184646150428"/>
          <c:y val="0.0439080798354329"/>
          <c:w val="0.9"/>
          <c:h val="0.32265278870673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02180308011767"/>
          <c:y val="0.0285303266957266"/>
          <c:w val="0.918942544647386"/>
          <c:h val="0.58896887273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F'!$B$307</c:f>
              <c:strCache>
                <c:ptCount val="1"/>
                <c:pt idx="0">
                  <c:v>Me gusta cómo le enseña el profesor a mi hijo.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F'!$A$308:$A$313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F'!$B$308:$B$313</c:f>
              <c:numCache>
                <c:formatCode>General</c:formatCode>
                <c:ptCount val="6"/>
                <c:pt idx="0">
                  <c:v>362.0</c:v>
                </c:pt>
                <c:pt idx="1">
                  <c:v>642.0</c:v>
                </c:pt>
                <c:pt idx="2">
                  <c:v>238.0</c:v>
                </c:pt>
                <c:pt idx="3">
                  <c:v>120.0</c:v>
                </c:pt>
                <c:pt idx="4">
                  <c:v>97.0</c:v>
                </c:pt>
                <c:pt idx="5">
                  <c:v>41.0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6820696"/>
        <c:axId val="-2136862072"/>
      </c:barChart>
      <c:catAx>
        <c:axId val="-2136820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36862072"/>
        <c:crosses val="autoZero"/>
        <c:auto val="1"/>
        <c:lblAlgn val="ctr"/>
        <c:lblOffset val="100"/>
        <c:noMultiLvlLbl val="0"/>
      </c:catAx>
      <c:valAx>
        <c:axId val="-2136862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36820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4194428314396"/>
          <c:y val="0.135296991354081"/>
          <c:w val="0.9260185586703"/>
          <c:h val="0.740821605818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F'!$B$322</c:f>
              <c:strCache>
                <c:ptCount val="1"/>
                <c:pt idx="0">
                  <c:v>Estoy contento con la manera en que la escuela me informa cómo va mi hijo.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F'!$A$323:$A$328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F'!$B$323:$B$328</c:f>
              <c:numCache>
                <c:formatCode>General</c:formatCode>
                <c:ptCount val="6"/>
                <c:pt idx="0">
                  <c:v>590.0</c:v>
                </c:pt>
                <c:pt idx="1">
                  <c:v>453.0</c:v>
                </c:pt>
                <c:pt idx="2">
                  <c:v>316.0</c:v>
                </c:pt>
                <c:pt idx="3">
                  <c:v>103.0</c:v>
                </c:pt>
                <c:pt idx="4">
                  <c:v>38.0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8628088"/>
        <c:axId val="-2118566728"/>
      </c:barChart>
      <c:catAx>
        <c:axId val="-2118628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18566728"/>
        <c:crosses val="autoZero"/>
        <c:auto val="1"/>
        <c:lblAlgn val="ctr"/>
        <c:lblOffset val="100"/>
        <c:noMultiLvlLbl val="0"/>
      </c:catAx>
      <c:valAx>
        <c:axId val="-2118566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18628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86455887588727"/>
          <c:y val="0.0433916779414159"/>
          <c:w val="0.899999931924766"/>
          <c:h val="0.16415451555611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0231074264326"/>
          <c:y val="0.0424916637877374"/>
          <c:w val="0.922755377576485"/>
          <c:h val="0.424170525953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F'!$B$338</c:f>
              <c:strCache>
                <c:ptCount val="1"/>
                <c:pt idx="0">
                  <c:v>Las actividades extras (juegos, competencias, deportes, música, oratoria y otras) que realiza mi hijo en la escuela contribuyen a mejorar su aprendizaje.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F'!$A$339:$A$344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F'!$B$339:$B$344</c:f>
              <c:numCache>
                <c:formatCode>General</c:formatCode>
                <c:ptCount val="6"/>
                <c:pt idx="0">
                  <c:v>87.0</c:v>
                </c:pt>
                <c:pt idx="1">
                  <c:v>290.0</c:v>
                </c:pt>
                <c:pt idx="2">
                  <c:v>161.0</c:v>
                </c:pt>
                <c:pt idx="3">
                  <c:v>786.0</c:v>
                </c:pt>
                <c:pt idx="4">
                  <c:v>176.0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4255144"/>
        <c:axId val="-2094234712"/>
      </c:barChart>
      <c:catAx>
        <c:axId val="-2094255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4234712"/>
        <c:crosses val="autoZero"/>
        <c:auto val="1"/>
        <c:lblAlgn val="ctr"/>
        <c:lblOffset val="100"/>
        <c:noMultiLvlLbl val="0"/>
      </c:catAx>
      <c:valAx>
        <c:axId val="-2094234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4255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2103886605192"/>
          <c:y val="0.421201029720042"/>
          <c:w val="0.921394729289338"/>
          <c:h val="0.50375466032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F'!$B$355</c:f>
              <c:strCache>
                <c:ptCount val="1"/>
                <c:pt idx="0">
                  <c:v>Se han tomado en cuenta las sugerencias que hacen los padres de familia para mejorar la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F'!$A$356:$A$361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F'!$B$356:$B$361</c:f>
              <c:numCache>
                <c:formatCode>General</c:formatCode>
                <c:ptCount val="6"/>
                <c:pt idx="0">
                  <c:v>172.0</c:v>
                </c:pt>
                <c:pt idx="1">
                  <c:v>209.0</c:v>
                </c:pt>
                <c:pt idx="2">
                  <c:v>198.0</c:v>
                </c:pt>
                <c:pt idx="3">
                  <c:v>208.0</c:v>
                </c:pt>
                <c:pt idx="4">
                  <c:v>154.0</c:v>
                </c:pt>
                <c:pt idx="5">
                  <c:v>559.0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0152152"/>
        <c:axId val="-2097074744"/>
      </c:barChart>
      <c:catAx>
        <c:axId val="-2120152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097074744"/>
        <c:crosses val="autoZero"/>
        <c:auto val="1"/>
        <c:lblAlgn val="ctr"/>
        <c:lblOffset val="100"/>
        <c:noMultiLvlLbl val="0"/>
      </c:catAx>
      <c:valAx>
        <c:axId val="-2097074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20152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18371222641929"/>
          <c:y val="0.0298483466937983"/>
          <c:w val="0.89999997106803"/>
          <c:h val="0.366554361308751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02180308011767"/>
          <c:y val="0.0273248199339353"/>
          <c:w val="0.918942544647386"/>
          <c:h val="0.564107117988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F'!$B$371</c:f>
              <c:strCache>
                <c:ptCount val="1"/>
                <c:pt idx="0">
                  <c:v>Me siento orgulloso de que mi hijo este en esa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F'!$A$372:$A$377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F'!$B$372:$B$377</c:f>
              <c:numCache>
                <c:formatCode>General</c:formatCode>
                <c:ptCount val="6"/>
                <c:pt idx="0">
                  <c:v>460.0</c:v>
                </c:pt>
                <c:pt idx="1">
                  <c:v>376.0</c:v>
                </c:pt>
                <c:pt idx="2">
                  <c:v>296.0</c:v>
                </c:pt>
                <c:pt idx="3">
                  <c:v>128.0</c:v>
                </c:pt>
                <c:pt idx="4">
                  <c:v>107.0</c:v>
                </c:pt>
                <c:pt idx="5">
                  <c:v>133.0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7126984"/>
        <c:axId val="-2097137304"/>
      </c:barChart>
      <c:catAx>
        <c:axId val="-2097126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7137304"/>
        <c:crosses val="autoZero"/>
        <c:auto val="1"/>
        <c:lblAlgn val="ctr"/>
        <c:lblOffset val="100"/>
        <c:noMultiLvlLbl val="0"/>
      </c:catAx>
      <c:valAx>
        <c:axId val="-2097137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7126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0604377291412"/>
          <c:y val="0.0262170569636407"/>
          <c:w val="0.924538940117764"/>
          <c:h val="0.596555150028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F'!$B$387</c:f>
              <c:strCache>
                <c:ptCount val="1"/>
                <c:pt idx="0">
                  <c:v>Me gustaría participar en las actividades de la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F'!$A$388:$A$393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F'!$B$388:$B$393</c:f>
              <c:numCache>
                <c:formatCode>General</c:formatCode>
                <c:ptCount val="6"/>
                <c:pt idx="0">
                  <c:v>100.0</c:v>
                </c:pt>
                <c:pt idx="1">
                  <c:v>376.0</c:v>
                </c:pt>
                <c:pt idx="2">
                  <c:v>578.0</c:v>
                </c:pt>
                <c:pt idx="3">
                  <c:v>287.0</c:v>
                </c:pt>
                <c:pt idx="4">
                  <c:v>84.0</c:v>
                </c:pt>
                <c:pt idx="5">
                  <c:v>75.0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3537656"/>
        <c:axId val="-2093525912"/>
      </c:barChart>
      <c:catAx>
        <c:axId val="-2093537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3525912"/>
        <c:crosses val="autoZero"/>
        <c:auto val="1"/>
        <c:lblAlgn val="ctr"/>
        <c:lblOffset val="100"/>
        <c:noMultiLvlLbl val="0"/>
      </c:catAx>
      <c:valAx>
        <c:axId val="-2093525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3537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7191647617156"/>
          <c:y val="0.294867410565493"/>
          <c:w val="0.923776707189661"/>
          <c:h val="0.501214708782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F'!$B$402</c:f>
              <c:strCache>
                <c:ptCount val="1"/>
                <c:pt idx="0">
                  <c:v>Puntualidad y asistencia de docentes.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F'!$A$403:$A$408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F'!$B$403:$B$408</c:f>
              <c:numCache>
                <c:formatCode>General</c:formatCode>
                <c:ptCount val="6"/>
                <c:pt idx="0">
                  <c:v>768.0</c:v>
                </c:pt>
                <c:pt idx="1">
                  <c:v>402.0</c:v>
                </c:pt>
                <c:pt idx="2">
                  <c:v>226.0</c:v>
                </c:pt>
                <c:pt idx="3">
                  <c:v>60.0</c:v>
                </c:pt>
                <c:pt idx="4">
                  <c:v>34.0</c:v>
                </c:pt>
                <c:pt idx="5">
                  <c:v>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3502552"/>
        <c:axId val="-2093490808"/>
      </c:barChart>
      <c:catAx>
        <c:axId val="-2093502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3490808"/>
        <c:crosses val="autoZero"/>
        <c:auto val="1"/>
        <c:lblAlgn val="ctr"/>
        <c:lblOffset val="100"/>
        <c:noMultiLvlLbl val="0"/>
      </c:catAx>
      <c:valAx>
        <c:axId val="-2093490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3502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695966441439167"/>
          <c:y val="0.0939444228419065"/>
          <c:w val="0.899999887779024"/>
          <c:h val="0.211601488723475"/>
        </c:manualLayout>
      </c:layout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33332407510277"/>
          <c:y val="0.0289561584691582"/>
          <c:w val="0.918012314870997"/>
          <c:h val="0.493859408212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F'!$B$417</c:f>
              <c:strCache>
                <c:ptCount val="1"/>
                <c:pt idx="0">
                  <c:v>La mayoría de la gente de la comunidad desea que sus hijos entren en esta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F'!$A$418:$A$423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F'!$B$418:$B$423</c:f>
              <c:numCache>
                <c:formatCode>General</c:formatCode>
                <c:ptCount val="6"/>
                <c:pt idx="0">
                  <c:v>43.0</c:v>
                </c:pt>
                <c:pt idx="1">
                  <c:v>67.0</c:v>
                </c:pt>
                <c:pt idx="2">
                  <c:v>105.0</c:v>
                </c:pt>
                <c:pt idx="3">
                  <c:v>84.0</c:v>
                </c:pt>
                <c:pt idx="4">
                  <c:v>97.0</c:v>
                </c:pt>
                <c:pt idx="5">
                  <c:v>1104.0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6564552"/>
        <c:axId val="-2096555944"/>
      </c:barChart>
      <c:catAx>
        <c:axId val="-209656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6555944"/>
        <c:crosses val="autoZero"/>
        <c:auto val="1"/>
        <c:lblAlgn val="ctr"/>
        <c:lblOffset val="100"/>
        <c:noMultiLvlLbl val="0"/>
      </c:catAx>
      <c:valAx>
        <c:axId val="-209655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65645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3908930753726"/>
          <c:y val="0.301447899359127"/>
          <c:w val="0.928132323921681"/>
          <c:h val="0.519298139383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F'!$B$28</c:f>
              <c:strCache>
                <c:ptCount val="1"/>
                <c:pt idx="0">
                  <c:v>El maestro conoce las necesidades de aprendizaje de mi hijo.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F'!$A$29:$A$34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F'!$B$29:$B$34</c:f>
              <c:numCache>
                <c:formatCode>General</c:formatCode>
                <c:ptCount val="6"/>
                <c:pt idx="0">
                  <c:v>90.0</c:v>
                </c:pt>
                <c:pt idx="1">
                  <c:v>345.0</c:v>
                </c:pt>
                <c:pt idx="2">
                  <c:v>518.0</c:v>
                </c:pt>
                <c:pt idx="3">
                  <c:v>216.0</c:v>
                </c:pt>
                <c:pt idx="4">
                  <c:v>127.0</c:v>
                </c:pt>
                <c:pt idx="5">
                  <c:v>204.0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4487672"/>
        <c:axId val="-2134479128"/>
      </c:barChart>
      <c:catAx>
        <c:axId val="-2134487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34479128"/>
        <c:crosses val="autoZero"/>
        <c:auto val="1"/>
        <c:lblAlgn val="ctr"/>
        <c:lblOffset val="100"/>
        <c:noMultiLvlLbl val="0"/>
      </c:catAx>
      <c:valAx>
        <c:axId val="-2134479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34487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795408975722"/>
          <c:y val="0.077005817755538"/>
          <c:w val="0.818204591024278"/>
          <c:h val="0.271022397815768"/>
        </c:manualLayout>
      </c:layout>
      <c:overlay val="0"/>
      <c:txPr>
        <a:bodyPr/>
        <a:lstStyle/>
        <a:p>
          <a:pPr algn="just"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F'!$B$44</c:f>
              <c:strCache>
                <c:ptCount val="1"/>
                <c:pt idx="0">
                  <c:v>La escuela solicita mi opinión para mejorar los servicios que ofrece.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F'!$A$45:$A$50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F'!$B$45:$B$50</c:f>
              <c:numCache>
                <c:formatCode>General</c:formatCode>
                <c:ptCount val="6"/>
                <c:pt idx="0">
                  <c:v>235.0</c:v>
                </c:pt>
                <c:pt idx="1">
                  <c:v>490.0</c:v>
                </c:pt>
                <c:pt idx="2">
                  <c:v>503.0</c:v>
                </c:pt>
                <c:pt idx="3">
                  <c:v>167.0</c:v>
                </c:pt>
                <c:pt idx="4">
                  <c:v>98.0</c:v>
                </c:pt>
                <c:pt idx="5">
                  <c:v>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6075848"/>
        <c:axId val="-2096066088"/>
      </c:barChart>
      <c:catAx>
        <c:axId val="-2096075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6066088"/>
        <c:crosses val="autoZero"/>
        <c:auto val="1"/>
        <c:lblAlgn val="ctr"/>
        <c:lblOffset val="100"/>
        <c:noMultiLvlLbl val="0"/>
      </c:catAx>
      <c:valAx>
        <c:axId val="-2096066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6075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 b="1" i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01897207829882"/>
          <c:y val="0.352738653596129"/>
          <c:w val="0.923776707189661"/>
          <c:h val="0.543700063001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F'!$B$67</c:f>
              <c:strCache>
                <c:ptCount val="1"/>
                <c:pt idx="0">
                  <c:v>La escuela organiza actividades extras (convivios, ceremonias, competencias deportivas, campañas de salud, limpieza y otras) para que yo participe.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F'!$A$68:$A$73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F'!$B$68:$B$73</c:f>
              <c:numCache>
                <c:formatCode>General</c:formatCode>
                <c:ptCount val="6"/>
                <c:pt idx="0">
                  <c:v>100.0</c:v>
                </c:pt>
                <c:pt idx="1">
                  <c:v>231.0</c:v>
                </c:pt>
                <c:pt idx="2">
                  <c:v>358.0</c:v>
                </c:pt>
                <c:pt idx="3">
                  <c:v>687.0</c:v>
                </c:pt>
                <c:pt idx="4">
                  <c:v>124.0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4789416"/>
        <c:axId val="-2095123864"/>
      </c:barChart>
      <c:catAx>
        <c:axId val="-2114789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123864"/>
        <c:crosses val="autoZero"/>
        <c:auto val="1"/>
        <c:lblAlgn val="ctr"/>
        <c:lblOffset val="100"/>
        <c:noMultiLvlLbl val="0"/>
      </c:catAx>
      <c:valAx>
        <c:axId val="-2095123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14789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00000561104883"/>
          <c:y val="0.0433169873372809"/>
          <c:w val="0.899999887779024"/>
          <c:h val="0.179758817830651"/>
        </c:manualLayout>
      </c:layout>
      <c:overlay val="0"/>
      <c:txPr>
        <a:bodyPr/>
        <a:lstStyle/>
        <a:p>
          <a:pPr>
            <a:defRPr sz="2000" b="1" i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F'!$B$82</c:f>
              <c:strCache>
                <c:ptCount val="1"/>
                <c:pt idx="0">
                  <c:v>El director da a conocer lo que pretende la escuela a corto y mediano plazo (misión, visión y valores).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F'!$A$83:$A$88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F'!$B$83:$B$88</c:f>
              <c:numCache>
                <c:formatCode>General</c:formatCode>
                <c:ptCount val="6"/>
                <c:pt idx="0">
                  <c:v>387.0</c:v>
                </c:pt>
                <c:pt idx="1">
                  <c:v>554.0</c:v>
                </c:pt>
                <c:pt idx="2">
                  <c:v>401.0</c:v>
                </c:pt>
                <c:pt idx="3">
                  <c:v>102.0</c:v>
                </c:pt>
                <c:pt idx="4">
                  <c:v>56.0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5192584"/>
        <c:axId val="-2095351720"/>
      </c:barChart>
      <c:catAx>
        <c:axId val="-2095192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351720"/>
        <c:crosses val="autoZero"/>
        <c:auto val="1"/>
        <c:lblAlgn val="ctr"/>
        <c:lblOffset val="100"/>
        <c:noMultiLvlLbl val="0"/>
      </c:catAx>
      <c:valAx>
        <c:axId val="-2095351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5192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903690526896"/>
          <c:y val="0.213994780949298"/>
          <c:w val="0.912095665214699"/>
          <c:h val="0.648966160975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F'!$B$97</c:f>
              <c:strCache>
                <c:ptCount val="1"/>
                <c:pt idx="0">
                  <c:v>El director reconoce mi participación en la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F'!$A$98:$A$103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F'!$B$98:$B$103</c:f>
              <c:numCache>
                <c:formatCode>General</c:formatCode>
                <c:ptCount val="6"/>
                <c:pt idx="0">
                  <c:v>287.0</c:v>
                </c:pt>
                <c:pt idx="1">
                  <c:v>876.0</c:v>
                </c:pt>
                <c:pt idx="2">
                  <c:v>140.0</c:v>
                </c:pt>
                <c:pt idx="3">
                  <c:v>96.0</c:v>
                </c:pt>
                <c:pt idx="4">
                  <c:v>101.0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8445464"/>
        <c:axId val="-2118436808"/>
      </c:barChart>
      <c:catAx>
        <c:axId val="-2118445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18436808"/>
        <c:crosses val="autoZero"/>
        <c:auto val="1"/>
        <c:lblAlgn val="ctr"/>
        <c:lblOffset val="100"/>
        <c:noMultiLvlLbl val="0"/>
      </c:catAx>
      <c:valAx>
        <c:axId val="-2118436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18445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4680966817113"/>
          <c:y val="0.0404021850168842"/>
          <c:w val="0.895319033182887"/>
          <c:h val="0.15977709139301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9612134599424"/>
          <c:y val="0.026945308545964"/>
          <c:w val="0.926018568742906"/>
          <c:h val="0.599112637176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F'!$B$104</c:f>
              <c:strCache>
                <c:ptCount val="1"/>
                <c:pt idx="0">
                  <c:v>El director me trata con respeto y cordialidad.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F'!$A$105:$A$109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'[graficas ETC 2016 completo.xlsx]padres de F'!$B$105:$B$109</c:f>
              <c:numCache>
                <c:formatCode>General</c:formatCode>
                <c:ptCount val="5"/>
                <c:pt idx="0">
                  <c:v>287.0</c:v>
                </c:pt>
                <c:pt idx="1">
                  <c:v>465.0</c:v>
                </c:pt>
                <c:pt idx="2">
                  <c:v>570.0</c:v>
                </c:pt>
                <c:pt idx="3">
                  <c:v>163.0</c:v>
                </c:pt>
                <c:pt idx="4">
                  <c:v>79.0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5437720"/>
        <c:axId val="-2095276472"/>
      </c:barChart>
      <c:catAx>
        <c:axId val="-2095437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276472"/>
        <c:crosses val="autoZero"/>
        <c:auto val="1"/>
        <c:lblAlgn val="ctr"/>
        <c:lblOffset val="100"/>
        <c:noMultiLvlLbl val="0"/>
      </c:catAx>
      <c:valAx>
        <c:axId val="-2095276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5437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3395453197068"/>
          <c:y val="0.324382775935694"/>
          <c:w val="0.922205092904912"/>
          <c:h val="0.57205596091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'[graficas ETC 2016 completo.xlsx]padres de F'!$B$119</c:f>
              <c:strCache>
                <c:ptCount val="1"/>
                <c:pt idx="0">
                  <c:v>El director toma buenas decisiones para resolver los problemas que surgen en  la escuela.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'[graficas ETC 2016 completo.xlsx]padres de F'!$A$120:$A$125</c:f>
              <c:strCache>
                <c:ptCount val="6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  <c:pt idx="5">
                  <c:v>No se</c:v>
                </c:pt>
              </c:strCache>
            </c:strRef>
          </c:cat>
          <c:val>
            <c:numRef>
              <c:f>'[graficas ETC 2016 completo.xlsx]padres de F'!$B$120:$B$125</c:f>
              <c:numCache>
                <c:formatCode>General</c:formatCode>
                <c:ptCount val="6"/>
                <c:pt idx="0">
                  <c:v>245.0</c:v>
                </c:pt>
                <c:pt idx="1">
                  <c:v>602.0</c:v>
                </c:pt>
                <c:pt idx="2">
                  <c:v>301.0</c:v>
                </c:pt>
                <c:pt idx="3">
                  <c:v>107.0</c:v>
                </c:pt>
                <c:pt idx="4">
                  <c:v>45.0</c:v>
                </c:pt>
                <c:pt idx="5">
                  <c:v>200.0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5334088"/>
        <c:axId val="-2095464872"/>
      </c:barChart>
      <c:catAx>
        <c:axId val="-2095334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095464872"/>
        <c:crosses val="autoZero"/>
        <c:auto val="1"/>
        <c:lblAlgn val="ctr"/>
        <c:lblOffset val="100"/>
        <c:noMultiLvlLbl val="0"/>
      </c:catAx>
      <c:valAx>
        <c:axId val="-2095464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5334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615522960220915"/>
          <c:y val="0.0434742383866581"/>
          <c:w val="0.899999942732595"/>
          <c:h val="0.245715656006923"/>
        </c:manualLayout>
      </c:layout>
      <c:overlay val="0"/>
      <c:txPr>
        <a:bodyPr/>
        <a:lstStyle/>
        <a:p>
          <a:pPr>
            <a:defRPr sz="2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CC61286-1EE2-42A7-AF51-FEC730CEAA3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39CE1-3D26-482A-B4D4-14D5DDADB3D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2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A871-3A08-464B-AFB2-0FF7B521083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71A1C-62B2-4BFE-B98D-0BA2D29CF5B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C48F-9014-45B9-A3EC-55298AB7048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7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A1937-A47F-47DC-9422-FB11AAF2170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9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A5931-8B77-4539-9F99-66FC972A08F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7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DBA13-DEEB-4AFD-9D42-71C7F52EC5B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1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0FAEC-75A6-4539-93C4-747393A8501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3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EA980-659C-41C4-A91A-1F39D354E4E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6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9BF3F-F5CC-44CF-8DFC-36F61E1B7CD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estilos de título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76802FF-745B-4012-8234-321BAE35A799}" type="slidenum">
              <a:rPr lang="en-US"/>
              <a:pPr/>
              <a:t>‹Nr.›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34641" y="1412776"/>
            <a:ext cx="7162800" cy="1143000"/>
          </a:xfrm>
        </p:spPr>
        <p:txBody>
          <a:bodyPr/>
          <a:lstStyle/>
          <a:p>
            <a:r>
              <a:rPr lang="es-MX" dirty="0" smtClean="0"/>
              <a:t>Evaluación padres de </a:t>
            </a:r>
            <a:r>
              <a:rPr lang="es-MX" dirty="0" smtClean="0"/>
              <a:t>familia ETC</a:t>
            </a:r>
            <a:endParaRPr lang="es-MX" dirty="0"/>
          </a:p>
        </p:txBody>
      </p:sp>
      <p:pic>
        <p:nvPicPr>
          <p:cNvPr id="2050" name="Picture 2" descr="http://files.cbta202.webnode.mx/200000014-635416547b/padres%20de%20fami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3600450" cy="2714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" name="Imagen 3" descr="Descripción: logo corporacion kays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24944"/>
            <a:ext cx="1656184" cy="24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762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390762"/>
              </p:ext>
            </p:extLst>
          </p:nvPr>
        </p:nvGraphicFramePr>
        <p:xfrm>
          <a:off x="1475656" y="836712"/>
          <a:ext cx="69847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20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401387"/>
              </p:ext>
            </p:extLst>
          </p:nvPr>
        </p:nvGraphicFramePr>
        <p:xfrm>
          <a:off x="1259632" y="1052736"/>
          <a:ext cx="712879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60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824547127"/>
              </p:ext>
            </p:extLst>
          </p:nvPr>
        </p:nvGraphicFramePr>
        <p:xfrm>
          <a:off x="1259632" y="1052736"/>
          <a:ext cx="7200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45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848626043"/>
              </p:ext>
            </p:extLst>
          </p:nvPr>
        </p:nvGraphicFramePr>
        <p:xfrm>
          <a:off x="1115616" y="908720"/>
          <a:ext cx="734481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09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9505103"/>
              </p:ext>
            </p:extLst>
          </p:nvPr>
        </p:nvGraphicFramePr>
        <p:xfrm>
          <a:off x="755576" y="1052736"/>
          <a:ext cx="777686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66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45201019"/>
              </p:ext>
            </p:extLst>
          </p:nvPr>
        </p:nvGraphicFramePr>
        <p:xfrm>
          <a:off x="827584" y="836712"/>
          <a:ext cx="756083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497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67030882"/>
              </p:ext>
            </p:extLst>
          </p:nvPr>
        </p:nvGraphicFramePr>
        <p:xfrm>
          <a:off x="1691680" y="1196752"/>
          <a:ext cx="6552728" cy="4982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23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930123907"/>
              </p:ext>
            </p:extLst>
          </p:nvPr>
        </p:nvGraphicFramePr>
        <p:xfrm>
          <a:off x="1043609" y="1124744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0778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324839732"/>
              </p:ext>
            </p:extLst>
          </p:nvPr>
        </p:nvGraphicFramePr>
        <p:xfrm>
          <a:off x="1187624" y="1124744"/>
          <a:ext cx="7416823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3376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854613323"/>
              </p:ext>
            </p:extLst>
          </p:nvPr>
        </p:nvGraphicFramePr>
        <p:xfrm>
          <a:off x="827584" y="1124744"/>
          <a:ext cx="7615043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716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320534835"/>
              </p:ext>
            </p:extLst>
          </p:nvPr>
        </p:nvGraphicFramePr>
        <p:xfrm>
          <a:off x="755576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35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922015915"/>
              </p:ext>
            </p:extLst>
          </p:nvPr>
        </p:nvGraphicFramePr>
        <p:xfrm>
          <a:off x="971600" y="1196752"/>
          <a:ext cx="73244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99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301702023"/>
              </p:ext>
            </p:extLst>
          </p:nvPr>
        </p:nvGraphicFramePr>
        <p:xfrm>
          <a:off x="1403648" y="908720"/>
          <a:ext cx="7200800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971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135511061"/>
              </p:ext>
            </p:extLst>
          </p:nvPr>
        </p:nvGraphicFramePr>
        <p:xfrm>
          <a:off x="1828800" y="1124744"/>
          <a:ext cx="67036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85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666260202"/>
              </p:ext>
            </p:extLst>
          </p:nvPr>
        </p:nvGraphicFramePr>
        <p:xfrm>
          <a:off x="1187624" y="1124744"/>
          <a:ext cx="734481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765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443270240"/>
              </p:ext>
            </p:extLst>
          </p:nvPr>
        </p:nvGraphicFramePr>
        <p:xfrm>
          <a:off x="1475656" y="1052736"/>
          <a:ext cx="703453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5587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45628419"/>
              </p:ext>
            </p:extLst>
          </p:nvPr>
        </p:nvGraphicFramePr>
        <p:xfrm>
          <a:off x="1475656" y="1052736"/>
          <a:ext cx="6912768" cy="511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880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72172818"/>
              </p:ext>
            </p:extLst>
          </p:nvPr>
        </p:nvGraphicFramePr>
        <p:xfrm>
          <a:off x="1475656" y="1196752"/>
          <a:ext cx="67036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362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738453961"/>
              </p:ext>
            </p:extLst>
          </p:nvPr>
        </p:nvGraphicFramePr>
        <p:xfrm>
          <a:off x="1403648" y="1196752"/>
          <a:ext cx="72008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547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351788639"/>
              </p:ext>
            </p:extLst>
          </p:nvPr>
        </p:nvGraphicFramePr>
        <p:xfrm>
          <a:off x="1403648" y="1412776"/>
          <a:ext cx="71287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4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6150103"/>
              </p:ext>
            </p:extLst>
          </p:nvPr>
        </p:nvGraphicFramePr>
        <p:xfrm>
          <a:off x="827584" y="1196752"/>
          <a:ext cx="7488832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244467"/>
              </p:ext>
            </p:extLst>
          </p:nvPr>
        </p:nvGraphicFramePr>
        <p:xfrm>
          <a:off x="1547664" y="1052736"/>
          <a:ext cx="69127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4436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572683"/>
              </p:ext>
            </p:extLst>
          </p:nvPr>
        </p:nvGraphicFramePr>
        <p:xfrm>
          <a:off x="1115616" y="908720"/>
          <a:ext cx="75608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927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674556"/>
              </p:ext>
            </p:extLst>
          </p:nvPr>
        </p:nvGraphicFramePr>
        <p:xfrm>
          <a:off x="1475656" y="908720"/>
          <a:ext cx="66064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05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356842"/>
              </p:ext>
            </p:extLst>
          </p:nvPr>
        </p:nvGraphicFramePr>
        <p:xfrm>
          <a:off x="1331640" y="1124744"/>
          <a:ext cx="7128792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75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163981"/>
              </p:ext>
            </p:extLst>
          </p:nvPr>
        </p:nvGraphicFramePr>
        <p:xfrm>
          <a:off x="1115616" y="1196752"/>
          <a:ext cx="7344816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77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251634"/>
              </p:ext>
            </p:extLst>
          </p:nvPr>
        </p:nvGraphicFramePr>
        <p:xfrm>
          <a:off x="1331640" y="836712"/>
          <a:ext cx="6984775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475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876329"/>
              </p:ext>
            </p:extLst>
          </p:nvPr>
        </p:nvGraphicFramePr>
        <p:xfrm>
          <a:off x="1043608" y="1052736"/>
          <a:ext cx="734481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441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DEF043-05CD-4D6C-BE80-AF21ED34D6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gel azul</Template>
  <TotalTime>126</TotalTime>
  <Words>5</Words>
  <Application>Microsoft Macintosh PowerPoint</Application>
  <PresentationFormat>Presentación en pantalla (4:3)</PresentationFormat>
  <Paragraphs>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Evaluación padres de familia ETC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Lenovo</dc:creator>
  <cp:keywords/>
  <dc:description/>
  <cp:lastModifiedBy>jose luis fomperosa sosa</cp:lastModifiedBy>
  <cp:revision>24</cp:revision>
  <dcterms:created xsi:type="dcterms:W3CDTF">2016-07-01T07:13:14Z</dcterms:created>
  <dcterms:modified xsi:type="dcterms:W3CDTF">2016-07-05T19:47:24Z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TC010721193082</vt:lpwstr>
  </property>
</Properties>
</file>